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4" r:id="rId7"/>
    <p:sldId id="262" r:id="rId8"/>
    <p:sldId id="265" r:id="rId9"/>
    <p:sldId id="261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EA43-4CAC-49C9-9531-25A710EFBB55}" type="datetimeFigureOut">
              <a:rPr lang="en-GB" smtClean="0"/>
              <a:t>01/06/2023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82438-5298-45F2-81E2-D74D392FD9C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715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23779-4DA6-4220-A1E1-CC4ADEFB04F6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2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0A5A2-8C20-4FC9-9334-A17AB1423082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3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2B91-7DA0-4166-A784-D7F09D81E245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9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A5A3D-B262-45AD-A4BC-92765ECB33CB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9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34D5A-8554-46E2-9DF1-8415ECD2751C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3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2733-6627-4197-98A0-784A6C2A683A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5E14-4674-48B4-B0D3-E93E7BA5F74E}" type="datetime1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3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32DB-EB02-4C21-A039-61AAA0FBFFFE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2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A0318-01EC-4D6B-ABB9-D2E830C841AB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99C6-815A-4310-BD92-A2149ED132BB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1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4CF4B-ED15-4AEA-80D0-F33F226C9788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5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DA41DA4B-E3FC-484A-9AD3-B96D245AEFFD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590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Gráficos desenhados de mão diferentes">
            <a:extLst>
              <a:ext uri="{FF2B5EF4-FFF2-40B4-BE49-F238E27FC236}">
                <a16:creationId xmlns:a16="http://schemas.microsoft.com/office/drawing/2014/main" id="{CD335918-7E17-7032-1B94-748650622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90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FF4E439-F30C-CA0C-077A-72E9990B7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531" y="4369746"/>
            <a:ext cx="9217026" cy="1210396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 err="1">
                <a:solidFill>
                  <a:srgbClr val="FFFFFF"/>
                </a:solidFill>
                <a:latin typeface="+mn-lt"/>
              </a:rPr>
              <a:t>OverStats</a:t>
            </a:r>
            <a:endParaRPr lang="en-GB" sz="60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683443-21EF-E7E4-F74A-4B7EFE3DF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488" y="4211300"/>
            <a:ext cx="9155112" cy="681725"/>
          </a:xfrm>
        </p:spPr>
        <p:txBody>
          <a:bodyPr>
            <a:normAutofit/>
          </a:bodyPr>
          <a:lstStyle/>
          <a:p>
            <a:pPr algn="ctr"/>
            <a:r>
              <a:rPr lang="en-GB" sz="2000" cap="none" spc="0" dirty="0" err="1"/>
              <a:t>Projeto</a:t>
            </a:r>
            <a:r>
              <a:rPr lang="en-GB" sz="2000" cap="none" spc="0" dirty="0"/>
              <a:t> de </a:t>
            </a:r>
            <a:r>
              <a:rPr lang="en-GB" sz="2000" b="1" cap="none" spc="0" dirty="0"/>
              <a:t>Bases de Dados </a:t>
            </a:r>
            <a:r>
              <a:rPr lang="en-GB" sz="2000" cap="none" spc="0" dirty="0"/>
              <a:t>– P2G5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D33242-DCE5-B0AE-7A72-05CDE5E81432}"/>
              </a:ext>
            </a:extLst>
          </p:cNvPr>
          <p:cNvSpPr txBox="1"/>
          <p:nvPr/>
        </p:nvSpPr>
        <p:spPr>
          <a:xfrm>
            <a:off x="99318" y="45968"/>
            <a:ext cx="2929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Alberto Oliveira, 98445</a:t>
            </a:r>
          </a:p>
          <a:p>
            <a:r>
              <a:rPr lang="en-GB" dirty="0"/>
              <a:t>Eduarda Tavares, 98447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68BBD1-8624-D972-2806-583A2471CF03}"/>
              </a:ext>
            </a:extLst>
          </p:cNvPr>
          <p:cNvSpPr txBox="1"/>
          <p:nvPr/>
        </p:nvSpPr>
        <p:spPr>
          <a:xfrm>
            <a:off x="2714628" y="156956"/>
            <a:ext cx="170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LECI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8AF49EC-31EA-F2B0-4BE1-41CA001F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2" descr="Overwatch Logo Png - Free Transparent PNG Logos">
            <a:extLst>
              <a:ext uri="{FF2B5EF4-FFF2-40B4-BE49-F238E27FC236}">
                <a16:creationId xmlns:a16="http://schemas.microsoft.com/office/drawing/2014/main" id="{94A3F6FD-E715-5DA6-34EE-D6CAFE3B7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1941" y="6062900"/>
            <a:ext cx="491651" cy="49165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EA574B-67DB-F9E1-DEC8-D1D7AFCF10AD}"/>
              </a:ext>
            </a:extLst>
          </p:cNvPr>
          <p:cNvSpPr txBox="1"/>
          <p:nvPr/>
        </p:nvSpPr>
        <p:spPr>
          <a:xfrm>
            <a:off x="3649411" y="5538341"/>
            <a:ext cx="641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Gestão</a:t>
            </a:r>
            <a:r>
              <a:rPr lang="en-GB" dirty="0"/>
              <a:t> de </a:t>
            </a:r>
            <a:r>
              <a:rPr lang="en-GB" dirty="0" err="1"/>
              <a:t>estatísticas</a:t>
            </a:r>
            <a:r>
              <a:rPr lang="en-GB" dirty="0"/>
              <a:t> e dados de um </a:t>
            </a:r>
            <a:r>
              <a:rPr lang="en-GB" dirty="0" err="1"/>
              <a:t>videojogo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985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B299D-F727-511D-1096-FD5BB680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 err="1">
                <a:latin typeface="+mn-lt"/>
              </a:rPr>
              <a:t>Introdução</a:t>
            </a:r>
            <a:endParaRPr lang="en-GB" sz="4000" b="1" dirty="0">
              <a:latin typeface="+mn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CD2C15-973C-E733-55E0-B1FDB5ED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95" y="2618582"/>
            <a:ext cx="11101136" cy="377983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Este </a:t>
            </a:r>
            <a:r>
              <a:rPr lang="en-GB" dirty="0" err="1"/>
              <a:t>projeto</a:t>
            </a:r>
            <a:r>
              <a:rPr lang="en-GB" dirty="0"/>
              <a:t> </a:t>
            </a:r>
            <a:r>
              <a:rPr lang="en-GB" dirty="0" err="1"/>
              <a:t>assenta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criação</a:t>
            </a:r>
            <a:r>
              <a:rPr lang="en-GB" dirty="0"/>
              <a:t> de </a:t>
            </a:r>
            <a:r>
              <a:rPr lang="en-GB" dirty="0" err="1"/>
              <a:t>uma</a:t>
            </a:r>
            <a:r>
              <a:rPr lang="en-GB" dirty="0"/>
              <a:t> base de dados </a:t>
            </a:r>
            <a:r>
              <a:rPr lang="en-GB" dirty="0" err="1"/>
              <a:t>capaz</a:t>
            </a:r>
            <a:r>
              <a:rPr lang="en-GB" dirty="0"/>
              <a:t> de </a:t>
            </a:r>
            <a:r>
              <a:rPr lang="en-GB" dirty="0" err="1"/>
              <a:t>armazenar</a:t>
            </a:r>
            <a:r>
              <a:rPr lang="en-GB" dirty="0"/>
              <a:t> </a:t>
            </a:r>
            <a:r>
              <a:rPr lang="en-GB" dirty="0" err="1"/>
              <a:t>informação</a:t>
            </a:r>
            <a:r>
              <a:rPr lang="en-GB" dirty="0"/>
              <a:t> e </a:t>
            </a:r>
            <a:r>
              <a:rPr lang="en-GB" dirty="0" err="1"/>
              <a:t>estatísticas</a:t>
            </a:r>
            <a:r>
              <a:rPr lang="en-GB" dirty="0"/>
              <a:t> </a:t>
            </a:r>
            <a:r>
              <a:rPr lang="en-GB" dirty="0" err="1"/>
              <a:t>relacionadas</a:t>
            </a:r>
            <a:r>
              <a:rPr lang="en-GB" dirty="0"/>
              <a:t> a um popular </a:t>
            </a:r>
            <a:r>
              <a:rPr lang="en-GB" dirty="0" err="1"/>
              <a:t>jogo</a:t>
            </a:r>
            <a:r>
              <a:rPr lang="en-GB" dirty="0"/>
              <a:t> de FPS – </a:t>
            </a:r>
            <a:r>
              <a:rPr lang="en-GB" b="1" dirty="0"/>
              <a:t>Overwatch</a:t>
            </a:r>
            <a:r>
              <a:rPr lang="en-GB" dirty="0"/>
              <a:t>, no que </a:t>
            </a:r>
            <a:r>
              <a:rPr lang="en-GB" dirty="0" err="1"/>
              <a:t>toca</a:t>
            </a:r>
            <a:r>
              <a:rPr lang="en-GB" dirty="0"/>
              <a:t> a </a:t>
            </a:r>
            <a:r>
              <a:rPr lang="en-GB" b="1" dirty="0" err="1"/>
              <a:t>jogadores</a:t>
            </a:r>
            <a:r>
              <a:rPr lang="en-GB" dirty="0"/>
              <a:t> (</a:t>
            </a:r>
            <a:r>
              <a:rPr lang="en-GB" dirty="0" err="1"/>
              <a:t>estatísticas</a:t>
            </a:r>
            <a:r>
              <a:rPr lang="en-GB" dirty="0"/>
              <a:t> </a:t>
            </a:r>
            <a:r>
              <a:rPr lang="en-GB" dirty="0" err="1"/>
              <a:t>gerais</a:t>
            </a:r>
            <a:r>
              <a:rPr lang="en-GB" dirty="0"/>
              <a:t> e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jogo</a:t>
            </a:r>
            <a:r>
              <a:rPr lang="en-GB" dirty="0"/>
              <a:t>), </a:t>
            </a:r>
            <a:r>
              <a:rPr lang="en-GB" b="1" dirty="0" err="1"/>
              <a:t>personagens</a:t>
            </a:r>
            <a:r>
              <a:rPr lang="en-GB" dirty="0"/>
              <a:t> e </a:t>
            </a:r>
            <a:r>
              <a:rPr lang="en-GB" b="1" dirty="0" err="1"/>
              <a:t>mapas</a:t>
            </a:r>
            <a:r>
              <a:rPr lang="en-GB" dirty="0"/>
              <a:t>.</a:t>
            </a:r>
          </a:p>
        </p:txBody>
      </p:sp>
      <p:pic>
        <p:nvPicPr>
          <p:cNvPr id="5" name="Gráfico 4" descr="Comando de jogo destaque">
            <a:extLst>
              <a:ext uri="{FF2B5EF4-FFF2-40B4-BE49-F238E27FC236}">
                <a16:creationId xmlns:a16="http://schemas.microsoft.com/office/drawing/2014/main" id="{6AF1CBBA-E7BF-FC7E-5789-4CD453B8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4000">
            <a:off x="353227" y="5931872"/>
            <a:ext cx="772256" cy="77225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387B1ACB-744C-17C4-8D15-DE4696A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C5917-C105-A44A-91A9-5B0F9C7E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49276"/>
            <a:ext cx="11101135" cy="1809500"/>
          </a:xfrm>
        </p:spPr>
        <p:txBody>
          <a:bodyPr>
            <a:normAutofit/>
          </a:bodyPr>
          <a:lstStyle/>
          <a:p>
            <a:r>
              <a:rPr lang="en-GB" sz="4000" b="1" dirty="0" err="1">
                <a:latin typeface="+mn-lt"/>
              </a:rPr>
              <a:t>Análise</a:t>
            </a:r>
            <a:r>
              <a:rPr lang="en-GB" sz="4000" b="1" dirty="0">
                <a:latin typeface="+mn-lt"/>
              </a:rPr>
              <a:t> de </a:t>
            </a:r>
            <a:r>
              <a:rPr lang="en-GB" sz="4000" b="1" dirty="0" err="1">
                <a:latin typeface="+mn-lt"/>
              </a:rPr>
              <a:t>Requisitos</a:t>
            </a:r>
            <a:endParaRPr lang="en-GB" sz="4000" b="1" dirty="0">
              <a:latin typeface="+mn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CAC55B0-43E7-A16A-390C-84BADA96E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Verificar</a:t>
            </a:r>
            <a:r>
              <a:rPr lang="en-GB" b="1" dirty="0"/>
              <a:t> as </a:t>
            </a:r>
            <a:r>
              <a:rPr lang="en-GB" b="1" dirty="0" err="1"/>
              <a:t>estatísticas</a:t>
            </a:r>
            <a:r>
              <a:rPr lang="en-GB" dirty="0"/>
              <a:t> (</a:t>
            </a:r>
            <a:r>
              <a:rPr lang="en-GB" dirty="0" err="1"/>
              <a:t>precisão</a:t>
            </a:r>
            <a:r>
              <a:rPr lang="en-GB" dirty="0"/>
              <a:t> de </a:t>
            </a:r>
            <a:r>
              <a:rPr lang="en-GB" dirty="0" err="1"/>
              <a:t>arma</a:t>
            </a:r>
            <a:r>
              <a:rPr lang="en-GB" dirty="0"/>
              <a:t>, taxa de </a:t>
            </a:r>
            <a:r>
              <a:rPr lang="en-GB" dirty="0" err="1"/>
              <a:t>vitória</a:t>
            </a:r>
            <a:r>
              <a:rPr lang="en-GB" dirty="0"/>
              <a:t>, horas </a:t>
            </a:r>
            <a:r>
              <a:rPr lang="en-GB" dirty="0" err="1"/>
              <a:t>jogadas</a:t>
            </a:r>
            <a:r>
              <a:rPr lang="en-GB" dirty="0"/>
              <a:t>…) de um </a:t>
            </a:r>
            <a:r>
              <a:rPr lang="en-GB" dirty="0" err="1"/>
              <a:t>jogador</a:t>
            </a:r>
            <a:r>
              <a:rPr lang="en-GB" dirty="0"/>
              <a:t>;</a:t>
            </a:r>
          </a:p>
          <a:p>
            <a:r>
              <a:rPr lang="en-GB" b="1" dirty="0" err="1"/>
              <a:t>Pesquisar</a:t>
            </a:r>
            <a:r>
              <a:rPr lang="en-GB" b="1" dirty="0"/>
              <a:t> </a:t>
            </a:r>
            <a:r>
              <a:rPr lang="en-GB" b="1" dirty="0" err="1"/>
              <a:t>pelo</a:t>
            </a:r>
            <a:r>
              <a:rPr lang="en-GB" b="1" dirty="0"/>
              <a:t> </a:t>
            </a:r>
            <a:r>
              <a:rPr lang="en-GB" b="1" dirty="0" err="1"/>
              <a:t>nome</a:t>
            </a:r>
            <a:r>
              <a:rPr lang="en-GB" b="1" dirty="0"/>
              <a:t> do </a:t>
            </a:r>
            <a:r>
              <a:rPr lang="en-GB" b="1" dirty="0" err="1"/>
              <a:t>jogador</a:t>
            </a:r>
            <a:r>
              <a:rPr lang="en-GB" dirty="0"/>
              <a:t> para </a:t>
            </a:r>
            <a:r>
              <a:rPr lang="en-GB" b="1" dirty="0" err="1"/>
              <a:t>verificar</a:t>
            </a:r>
            <a:r>
              <a:rPr lang="en-GB" b="1" dirty="0"/>
              <a:t> o </a:t>
            </a:r>
            <a:r>
              <a:rPr lang="en-GB" b="1" dirty="0" err="1"/>
              <a:t>seu</a:t>
            </a:r>
            <a:r>
              <a:rPr lang="en-GB" b="1" dirty="0"/>
              <a:t> rank</a:t>
            </a:r>
            <a:r>
              <a:rPr lang="en-GB" dirty="0"/>
              <a:t> para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função</a:t>
            </a:r>
            <a:r>
              <a:rPr lang="en-GB" dirty="0"/>
              <a:t> (Tank, DPS, </a:t>
            </a:r>
            <a:r>
              <a:rPr lang="en-GB" dirty="0" err="1"/>
              <a:t>Suporte</a:t>
            </a:r>
            <a:r>
              <a:rPr lang="en-GB" dirty="0"/>
              <a:t>);</a:t>
            </a:r>
          </a:p>
          <a:p>
            <a:r>
              <a:rPr lang="en-GB" b="1" dirty="0" err="1"/>
              <a:t>Adicionar</a:t>
            </a:r>
            <a:r>
              <a:rPr lang="en-GB" b="1" dirty="0"/>
              <a:t> e remover</a:t>
            </a:r>
            <a:r>
              <a:rPr lang="en-GB" dirty="0"/>
              <a:t> outros </a:t>
            </a:r>
            <a:r>
              <a:rPr lang="en-GB" dirty="0" err="1"/>
              <a:t>jogadores</a:t>
            </a:r>
            <a:r>
              <a:rPr lang="en-GB" dirty="0"/>
              <a:t> à </a:t>
            </a:r>
            <a:r>
              <a:rPr lang="en-GB" dirty="0" err="1"/>
              <a:t>lista</a:t>
            </a:r>
            <a:r>
              <a:rPr lang="en-GB" dirty="0"/>
              <a:t> de amigos;</a:t>
            </a:r>
          </a:p>
          <a:p>
            <a:r>
              <a:rPr lang="en-GB" b="1" dirty="0" err="1"/>
              <a:t>Verificar</a:t>
            </a:r>
            <a:r>
              <a:rPr lang="en-GB" dirty="0"/>
              <a:t> a </a:t>
            </a:r>
            <a:r>
              <a:rPr lang="en-GB" dirty="0" err="1"/>
              <a:t>nacionalidade</a:t>
            </a:r>
            <a:r>
              <a:rPr lang="en-GB" dirty="0"/>
              <a:t>, </a:t>
            </a:r>
            <a:r>
              <a:rPr lang="en-GB" dirty="0" err="1"/>
              <a:t>habilidades</a:t>
            </a:r>
            <a:r>
              <a:rPr lang="en-GB" dirty="0"/>
              <a:t> e </a:t>
            </a:r>
            <a:r>
              <a:rPr lang="en-GB" dirty="0" err="1"/>
              <a:t>papel</a:t>
            </a:r>
            <a:r>
              <a:rPr lang="en-GB" dirty="0"/>
              <a:t> </a:t>
            </a:r>
            <a:r>
              <a:rPr lang="en-GB" dirty="0" err="1"/>
              <a:t>desempenhado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personagem</a:t>
            </a:r>
            <a:r>
              <a:rPr lang="en-GB" dirty="0"/>
              <a:t> do </a:t>
            </a:r>
            <a:r>
              <a:rPr lang="en-GB" dirty="0" err="1"/>
              <a:t>jogo</a:t>
            </a:r>
            <a:r>
              <a:rPr lang="en-GB" dirty="0"/>
              <a:t>;</a:t>
            </a:r>
          </a:p>
          <a:p>
            <a:r>
              <a:rPr lang="en-GB" b="1" dirty="0" err="1"/>
              <a:t>Verificar</a:t>
            </a:r>
            <a:r>
              <a:rPr lang="en-GB" dirty="0"/>
              <a:t> </a:t>
            </a:r>
            <a:r>
              <a:rPr lang="en-GB" dirty="0" err="1"/>
              <a:t>onde</a:t>
            </a:r>
            <a:r>
              <a:rPr lang="en-GB" dirty="0"/>
              <a:t> se </a:t>
            </a:r>
            <a:r>
              <a:rPr lang="en-GB" dirty="0" err="1"/>
              <a:t>localiza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mapa</a:t>
            </a:r>
            <a:r>
              <a:rPr lang="en-GB" dirty="0"/>
              <a:t> e o modo de </a:t>
            </a:r>
            <a:r>
              <a:rPr lang="en-GB" dirty="0" err="1"/>
              <a:t>jogo</a:t>
            </a:r>
            <a:r>
              <a:rPr lang="en-GB" dirty="0"/>
              <a:t> </a:t>
            </a:r>
            <a:r>
              <a:rPr lang="en-GB" dirty="0" err="1"/>
              <a:t>associado</a:t>
            </a:r>
            <a:r>
              <a:rPr lang="en-GB" dirty="0"/>
              <a:t>;</a:t>
            </a:r>
          </a:p>
          <a:p>
            <a:r>
              <a:rPr lang="en-GB" b="1" dirty="0" err="1"/>
              <a:t>Inserir</a:t>
            </a:r>
            <a:r>
              <a:rPr lang="en-GB" b="1" dirty="0"/>
              <a:t> dados </a:t>
            </a:r>
            <a:r>
              <a:rPr lang="en-GB" dirty="0"/>
              <a:t>de </a:t>
            </a:r>
            <a:r>
              <a:rPr lang="en-GB" dirty="0" err="1"/>
              <a:t>uma</a:t>
            </a:r>
            <a:r>
              <a:rPr lang="en-GB" dirty="0"/>
              <a:t> nova </a:t>
            </a:r>
            <a:r>
              <a:rPr lang="en-GB" dirty="0" err="1"/>
              <a:t>partida</a:t>
            </a:r>
            <a:r>
              <a:rPr lang="en-GB" dirty="0"/>
              <a:t>.</a:t>
            </a:r>
          </a:p>
        </p:txBody>
      </p:sp>
      <p:pic>
        <p:nvPicPr>
          <p:cNvPr id="5" name="Gráfico 4" descr="Gráfico de barras destaque">
            <a:extLst>
              <a:ext uri="{FF2B5EF4-FFF2-40B4-BE49-F238E27FC236}">
                <a16:creationId xmlns:a16="http://schemas.microsoft.com/office/drawing/2014/main" id="{BABD2A99-B6D3-2F57-FF50-8CD4A8C74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12510" y="5993725"/>
            <a:ext cx="685800" cy="6858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558CCFD-92E3-2C84-FF2E-7FFDBA08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3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círculo, diagrama, origami, design&#10;&#10;Descrição gerada automaticamente">
            <a:extLst>
              <a:ext uri="{FF2B5EF4-FFF2-40B4-BE49-F238E27FC236}">
                <a16:creationId xmlns:a16="http://schemas.microsoft.com/office/drawing/2014/main" id="{EB8C73F7-4B25-25AF-CA0F-ADAE5373C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30" y="195811"/>
            <a:ext cx="8201025" cy="646637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47328D0-F6F2-3D8D-EE72-CA96D5A41DC4}"/>
              </a:ext>
            </a:extLst>
          </p:cNvPr>
          <p:cNvSpPr txBox="1"/>
          <p:nvPr/>
        </p:nvSpPr>
        <p:spPr>
          <a:xfrm>
            <a:off x="1295840" y="3378019"/>
            <a:ext cx="283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Diagrama</a:t>
            </a:r>
            <a:r>
              <a:rPr lang="en-GB" sz="2000" b="1" dirty="0"/>
              <a:t> ER</a:t>
            </a:r>
          </a:p>
        </p:txBody>
      </p:sp>
      <p:pic>
        <p:nvPicPr>
          <p:cNvPr id="8" name="Gráfico 7" descr="Sinal de Inserção para a Direita com preenchimento sólido">
            <a:extLst>
              <a:ext uri="{FF2B5EF4-FFF2-40B4-BE49-F238E27FC236}">
                <a16:creationId xmlns:a16="http://schemas.microsoft.com/office/drawing/2014/main" id="{2F6C3210-AFFC-91DB-9F69-71F8366DF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051" y="3309432"/>
            <a:ext cx="537284" cy="537284"/>
          </a:xfrm>
          <a:prstGeom prst="rect">
            <a:avLst/>
          </a:prstGeom>
        </p:spPr>
      </p:pic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284A00B0-F931-3A31-6A2D-2989ACAA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5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diagrama, Paralelo, Esquema&#10;&#10;Descrição gerada automaticamente">
            <a:extLst>
              <a:ext uri="{FF2B5EF4-FFF2-40B4-BE49-F238E27FC236}">
                <a16:creationId xmlns:a16="http://schemas.microsoft.com/office/drawing/2014/main" id="{D698CF6F-C5C1-01A2-CE1D-E6397A9CA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75" y="157349"/>
            <a:ext cx="7071211" cy="6543301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Sinal de Inserção para a Direita com preenchimento sólido">
            <a:extLst>
              <a:ext uri="{FF2B5EF4-FFF2-40B4-BE49-F238E27FC236}">
                <a16:creationId xmlns:a16="http://schemas.microsoft.com/office/drawing/2014/main" id="{9286AA3B-776E-1909-E71F-284702B18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4338" y="3247289"/>
            <a:ext cx="548936" cy="5489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5AB0EBF-E539-F8E4-5588-E79E08918F9C}"/>
              </a:ext>
            </a:extLst>
          </p:cNvPr>
          <p:cNvSpPr txBox="1"/>
          <p:nvPr/>
        </p:nvSpPr>
        <p:spPr>
          <a:xfrm>
            <a:off x="977283" y="3321702"/>
            <a:ext cx="2941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 </a:t>
            </a:r>
            <a:r>
              <a:rPr lang="en-GB" sz="2000" b="1" dirty="0" err="1"/>
              <a:t>Esquema</a:t>
            </a:r>
            <a:r>
              <a:rPr lang="en-GB" sz="2000" b="1" dirty="0"/>
              <a:t> </a:t>
            </a:r>
            <a:r>
              <a:rPr lang="en-GB" sz="2000" b="1" dirty="0" err="1"/>
              <a:t>Relacional</a:t>
            </a:r>
            <a:endParaRPr lang="en-GB" sz="2000" b="1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1AD084DD-A3D6-71C6-A081-C14524ED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5</a:t>
            </a:fld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55C557-BC33-8C38-0D5C-6E4E1FF802ED}"/>
              </a:ext>
            </a:extLst>
          </p:cNvPr>
          <p:cNvSpPr txBox="1"/>
          <p:nvPr/>
        </p:nvSpPr>
        <p:spPr>
          <a:xfrm>
            <a:off x="157018" y="6307124"/>
            <a:ext cx="276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Normalização - BCNF</a:t>
            </a:r>
          </a:p>
        </p:txBody>
      </p:sp>
    </p:spTree>
    <p:extLst>
      <p:ext uri="{BB962C8B-B14F-4D97-AF65-F5344CB8AC3E}">
        <p14:creationId xmlns:p14="http://schemas.microsoft.com/office/powerpoint/2010/main" val="108710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2EE179E-A681-779D-5FE4-E36A021D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6</a:t>
            </a:fld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BD50D1-FD3A-1286-6025-A4FC87C86ACB}"/>
              </a:ext>
            </a:extLst>
          </p:cNvPr>
          <p:cNvSpPr txBox="1"/>
          <p:nvPr/>
        </p:nvSpPr>
        <p:spPr>
          <a:xfrm>
            <a:off x="2187759" y="4448035"/>
            <a:ext cx="228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Trigger</a:t>
            </a:r>
            <a:endParaRPr lang="en-GB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6354-22D5-9825-19DB-D975D425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7" y="114636"/>
            <a:ext cx="6652654" cy="274397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7040502-5A02-65E8-1898-FEEFBADE215B}"/>
              </a:ext>
            </a:extLst>
          </p:cNvPr>
          <p:cNvSpPr txBox="1"/>
          <p:nvPr/>
        </p:nvSpPr>
        <p:spPr>
          <a:xfrm>
            <a:off x="7554310" y="533580"/>
            <a:ext cx="2281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UDF</a:t>
            </a:r>
            <a:endParaRPr lang="en-GB" sz="2400" b="1" dirty="0"/>
          </a:p>
        </p:txBody>
      </p:sp>
      <p:pic>
        <p:nvPicPr>
          <p:cNvPr id="9" name="Gráfico 8" descr="Sinal de Inserção para a Direita com preenchimento sólido">
            <a:extLst>
              <a:ext uri="{FF2B5EF4-FFF2-40B4-BE49-F238E27FC236}">
                <a16:creationId xmlns:a16="http://schemas.microsoft.com/office/drawing/2014/main" id="{FA791ECF-6856-62A9-7CCD-9CA3C44E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2626" y="4509591"/>
            <a:ext cx="461664" cy="46166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Sinal de Inserção para a Direita com preenchimento sólido">
            <a:extLst>
              <a:ext uri="{FF2B5EF4-FFF2-40B4-BE49-F238E27FC236}">
                <a16:creationId xmlns:a16="http://schemas.microsoft.com/office/drawing/2014/main" id="{F4EB093A-3C3B-A207-ED3E-8F5D35004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092645" y="537559"/>
            <a:ext cx="461665" cy="46166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631334-08C2-BB56-DAE9-330018419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75" y="1146952"/>
            <a:ext cx="6266221" cy="5532573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21C7488-DBBC-64DF-1CD0-77336EC8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4AB156-1D2C-B108-32D6-C7150AA4C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36" y="665825"/>
            <a:ext cx="9204810" cy="519426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1DACBB-0B0B-CCD5-4B55-B717E9D7DD5A}"/>
              </a:ext>
            </a:extLst>
          </p:cNvPr>
          <p:cNvSpPr txBox="1"/>
          <p:nvPr/>
        </p:nvSpPr>
        <p:spPr>
          <a:xfrm>
            <a:off x="1065332" y="2868345"/>
            <a:ext cx="1313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SP</a:t>
            </a:r>
            <a:r>
              <a:rPr lang="en-GB" sz="2800" dirty="0"/>
              <a:t> </a:t>
            </a:r>
          </a:p>
        </p:txBody>
      </p:sp>
      <p:pic>
        <p:nvPicPr>
          <p:cNvPr id="6" name="Gráfico 5" descr="Sinal de Inserção para a Direita com preenchimento sólido">
            <a:extLst>
              <a:ext uri="{FF2B5EF4-FFF2-40B4-BE49-F238E27FC236}">
                <a16:creationId xmlns:a16="http://schemas.microsoft.com/office/drawing/2014/main" id="{78B0C595-0408-63FC-DF80-1B0BFF015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2280" y="2899123"/>
            <a:ext cx="461664" cy="46166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65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9B90D-186D-8848-8C74-4C0D00E59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538193"/>
            <a:ext cx="11101135" cy="1809500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+mn-lt"/>
              </a:rPr>
              <a:t>Indexes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600C557-D612-CF43-25ED-0B47F8E7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8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8F9A36C-7E92-C3B7-769A-760813435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37" y="2165740"/>
            <a:ext cx="7989902" cy="34688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4B3D2C-5665-DCFF-7D33-8FCDE8779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" y="5383294"/>
            <a:ext cx="12049125" cy="20002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BFAA78B-8620-4A0B-3993-4AD88AD05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" y="3962576"/>
            <a:ext cx="12096750" cy="1905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2AD738F-1CF1-F00A-A6A2-4DE0B9E0EEB2}"/>
              </a:ext>
            </a:extLst>
          </p:cNvPr>
          <p:cNvSpPr txBox="1"/>
          <p:nvPr/>
        </p:nvSpPr>
        <p:spPr>
          <a:xfrm>
            <a:off x="1305018" y="3429000"/>
            <a:ext cx="142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Sem </a:t>
            </a:r>
            <a:r>
              <a:rPr lang="en-GB" sz="1600" dirty="0"/>
              <a:t>index</a:t>
            </a:r>
            <a:endParaRPr lang="en-GB" sz="16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862AA96-BB39-5421-0C0F-A6020F262B70}"/>
              </a:ext>
            </a:extLst>
          </p:cNvPr>
          <p:cNvSpPr txBox="1"/>
          <p:nvPr/>
        </p:nvSpPr>
        <p:spPr>
          <a:xfrm>
            <a:off x="1281205" y="4884156"/>
            <a:ext cx="1447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Com </a:t>
            </a:r>
            <a:r>
              <a:rPr lang="en-GB" sz="1600" dirty="0"/>
              <a:t>index</a:t>
            </a:r>
            <a:endParaRPr lang="en-GB" sz="1600" b="1" dirty="0"/>
          </a:p>
        </p:txBody>
      </p:sp>
      <p:pic>
        <p:nvPicPr>
          <p:cNvPr id="10" name="Gráfico 9" descr="Seta para Baixo com preenchimento sólido">
            <a:extLst>
              <a:ext uri="{FF2B5EF4-FFF2-40B4-BE49-F238E27FC236}">
                <a16:creationId xmlns:a16="http://schemas.microsoft.com/office/drawing/2014/main" id="{439D1EAD-3129-480D-33C3-D6BA8E66C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4089" y="4463378"/>
            <a:ext cx="627997" cy="62799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52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1CE55-86C5-C0B0-7D3D-572C3DAF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153" y="2811965"/>
            <a:ext cx="11101135" cy="1809500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+mn-lt"/>
              </a:rPr>
              <a:t>Demo</a:t>
            </a:r>
            <a:endParaRPr lang="en-GB" sz="4000" b="1" dirty="0">
              <a:latin typeface="+mn-lt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2A22B91-EA59-BEEE-718E-A80C6726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9</a:t>
            </a:fld>
            <a:endParaRPr lang="en-US"/>
          </a:p>
        </p:txBody>
      </p:sp>
      <p:pic>
        <p:nvPicPr>
          <p:cNvPr id="6" name="Gráfico 5" descr="Claquete destaque">
            <a:extLst>
              <a:ext uri="{FF2B5EF4-FFF2-40B4-BE49-F238E27FC236}">
                <a16:creationId xmlns:a16="http://schemas.microsoft.com/office/drawing/2014/main" id="{56B01731-0DEC-CDCA-0002-890DB2F88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9197" y="2516420"/>
            <a:ext cx="1200295" cy="120029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7719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180</Words>
  <Application>Microsoft Office PowerPoint</Application>
  <PresentationFormat>Widescreen</PresentationFormat>
  <Paragraphs>34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Bell MT</vt:lpstr>
      <vt:lpstr>Calibri</vt:lpstr>
      <vt:lpstr>GlowVTI</vt:lpstr>
      <vt:lpstr>OverStats</vt:lpstr>
      <vt:lpstr>Introdução</vt:lpstr>
      <vt:lpstr>Análise de Requisitos</vt:lpstr>
      <vt:lpstr>Apresentação do PowerPoint</vt:lpstr>
      <vt:lpstr>Apresentação do PowerPoint</vt:lpstr>
      <vt:lpstr>Apresentação do PowerPoint</vt:lpstr>
      <vt:lpstr>Apresentação do PowerPoint</vt:lpstr>
      <vt:lpstr>Indexes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OverStats</dc:title>
  <dc:creator>Maria Tavares</dc:creator>
  <cp:lastModifiedBy>Eduardo Oliveira</cp:lastModifiedBy>
  <cp:revision>7</cp:revision>
  <dcterms:created xsi:type="dcterms:W3CDTF">2023-05-30T15:23:34Z</dcterms:created>
  <dcterms:modified xsi:type="dcterms:W3CDTF">2023-06-01T14:01:09Z</dcterms:modified>
</cp:coreProperties>
</file>